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60" r:id="rId13"/>
    <p:sldId id="261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4" r:id="rId24"/>
    <p:sldId id="265" r:id="rId25"/>
    <p:sldId id="26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7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3.wdp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map.baidu.com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aps.google.com/maps?q=45.76,%20126.70" TargetMode="Externa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旅行小背包（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531E3E-1D23-431F-871A-C1BA82A9AAA8}"/>
              </a:ext>
            </a:extLst>
          </p:cNvPr>
          <p:cNvSpPr/>
          <p:nvPr/>
        </p:nvSpPr>
        <p:spPr>
          <a:xfrm>
            <a:off x="1169326" y="2394875"/>
            <a:ext cx="106793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启动手机中内置的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浏览器，并打开指定链接地址的网页，需要设置参数</a:t>
            </a:r>
            <a:r>
              <a:rPr kumimoji="1" lang="en-US" altLang="zh-CN" sz="2000" dirty="0"/>
              <a:t>Action</a:t>
            </a:r>
            <a:r>
              <a:rPr kumimoji="1" lang="zh-CN" altLang="en-US" sz="2000" dirty="0"/>
              <a:t>和</a:t>
            </a:r>
            <a:r>
              <a:rPr kumimoji="1" lang="en-US" altLang="zh-CN" sz="2000" dirty="0" err="1"/>
              <a:t>DataUri</a:t>
            </a:r>
            <a:r>
              <a:rPr kumimoji="1" lang="zh-CN" altLang="en-US" sz="2000" dirty="0"/>
              <a:t>的值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088AF0-CA15-4803-BF30-09504D8B33CE}"/>
              </a:ext>
            </a:extLst>
          </p:cNvPr>
          <p:cNvSpPr/>
          <p:nvPr/>
        </p:nvSpPr>
        <p:spPr>
          <a:xfrm>
            <a:off x="1169325" y="3175842"/>
            <a:ext cx="10188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Action</a:t>
            </a:r>
            <a:r>
              <a:rPr kumimoji="1" lang="zh-CN" altLang="en-US" sz="2000" dirty="0"/>
              <a:t>参数设置为</a:t>
            </a:r>
            <a:r>
              <a:rPr kumimoji="1" lang="en-US" altLang="zh-CN" sz="2000" dirty="0" err="1"/>
              <a:t>android.intent.action.VIEW</a:t>
            </a:r>
            <a:r>
              <a:rPr kumimoji="1" lang="zh-CN" altLang="en-US" sz="2000" dirty="0"/>
              <a:t>，表示调用手机内部程序浏览指定的内容，但具体会打开哪个程序，还是要根据所指定的“浏览内容”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191AF7-2621-485D-A0A3-77694F3F0F29}"/>
              </a:ext>
            </a:extLst>
          </p:cNvPr>
          <p:cNvSpPr/>
          <p:nvPr/>
        </p:nvSpPr>
        <p:spPr>
          <a:xfrm>
            <a:off x="1169325" y="1226397"/>
            <a:ext cx="108147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上述代码块中使用了</a:t>
            </a:r>
            <a:r>
              <a:rPr kumimoji="1" lang="en-US" altLang="zh-CN" sz="2000" dirty="0"/>
              <a:t>activity</a:t>
            </a:r>
            <a:r>
              <a:rPr kumimoji="1" lang="zh-CN" altLang="en-US" sz="2000" dirty="0"/>
              <a:t>启动器。</a:t>
            </a:r>
            <a:r>
              <a:rPr kumimoji="1" lang="en-US" altLang="zh-CN" sz="2000" dirty="0"/>
              <a:t>Activity</a:t>
            </a:r>
            <a:r>
              <a:rPr kumimoji="1" lang="zh-CN" altLang="en-US" sz="2000" dirty="0"/>
              <a:t>启动器一般需要设置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个属性：</a:t>
            </a:r>
            <a:r>
              <a:rPr kumimoji="1" lang="en-US" altLang="zh-CN" sz="2000" b="1" dirty="0"/>
              <a:t>Action</a:t>
            </a:r>
            <a:r>
              <a:rPr kumimoji="1" lang="zh-CN" altLang="en-US" sz="2000" dirty="0"/>
              <a:t>和</a:t>
            </a:r>
            <a:r>
              <a:rPr kumimoji="1" lang="en-US" altLang="zh-CN" sz="2000" b="1" dirty="0" err="1"/>
              <a:t>DataUri</a:t>
            </a:r>
            <a:endParaRPr kumimoji="1" lang="zh-CN" altLang="en-US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在本例中，将</a:t>
            </a:r>
            <a:r>
              <a:rPr kumimoji="1" lang="en-US" altLang="zh-CN" sz="2000" dirty="0"/>
              <a:t>Action</a:t>
            </a:r>
            <a:r>
              <a:rPr kumimoji="1" lang="zh-CN" altLang="en-US" sz="2000" dirty="0"/>
              <a:t>属性设置为 </a:t>
            </a:r>
            <a:r>
              <a:rPr kumimoji="1" lang="en-US" altLang="zh-CN" sz="2000" b="1" dirty="0" err="1"/>
              <a:t>android.intent.action.VIEW</a:t>
            </a:r>
            <a:r>
              <a:rPr kumimoji="1" lang="en-US" altLang="zh-CN" sz="2000" b="1" dirty="0"/>
              <a:t>, </a:t>
            </a:r>
            <a:r>
              <a:rPr kumimoji="1" lang="zh-CN" altLang="en-US" sz="2000" dirty="0"/>
              <a:t>该部分在组件设计中设置。</a:t>
            </a:r>
            <a:r>
              <a:rPr kumimoji="1" lang="en-US" altLang="zh-CN" sz="2000" dirty="0"/>
              <a:t> </a:t>
            </a:r>
            <a:endParaRPr kumimoji="1" lang="zh-CN" altLang="en-US" sz="2000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B880B2-48DD-4A21-9B5E-C73E941D2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42" y="4103287"/>
            <a:ext cx="3786123" cy="225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6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C7C01-2492-4E81-8C7D-6BA2536C6058}"/>
              </a:ext>
            </a:extLst>
          </p:cNvPr>
          <p:cNvSpPr/>
          <p:nvPr/>
        </p:nvSpPr>
        <p:spPr>
          <a:xfrm>
            <a:off x="1198079" y="1174417"/>
            <a:ext cx="102418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第二个参数</a:t>
            </a:r>
            <a:r>
              <a:rPr kumimoji="1" lang="en-US" altLang="zh-CN" sz="2000" dirty="0" err="1"/>
              <a:t>DataUri</a:t>
            </a:r>
            <a:r>
              <a:rPr kumimoji="1" lang="zh-CN" altLang="en-US" sz="2000" dirty="0"/>
              <a:t>设置为示例网站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只要出现“</a:t>
            </a:r>
            <a:r>
              <a:rPr kumimoji="1" lang="en-US" altLang="zh-CN" sz="2000" dirty="0"/>
              <a:t>http”</a:t>
            </a:r>
            <a:r>
              <a:rPr kumimoji="1" lang="zh-CN" altLang="en-US" sz="2000" dirty="0"/>
              <a:t>的字样，</a:t>
            </a:r>
            <a:r>
              <a:rPr kumimoji="1" lang="en-US" altLang="zh-CN" sz="2000" dirty="0"/>
              <a:t>Android</a:t>
            </a:r>
            <a:r>
              <a:rPr kumimoji="1" lang="zh-CN" altLang="en-US" sz="2000" dirty="0"/>
              <a:t>系统就是会调用系统内部的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浏览器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C7C53D-6350-4020-986B-5E557AC43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8889" l="771" r="97881">
                        <a14:foregroundMark x1="97881" y1="25397" x2="77649" y2="0"/>
                        <a14:foregroundMark x1="76301" y1="82540" x2="11561" y2="20635"/>
                        <a14:foregroundMark x1="4046" y1="22222" x2="12331" y2="85714"/>
                        <a14:foregroundMark x1="12331" y1="85714" x2="35260" y2="82540"/>
                        <a14:foregroundMark x1="35260" y1="82540" x2="40848" y2="82540"/>
                        <a14:foregroundMark x1="2505" y1="85714" x2="33719" y2="20635"/>
                        <a14:foregroundMark x1="33719" y1="20635" x2="53950" y2="30159"/>
                        <a14:foregroundMark x1="53950" y1="30159" x2="55491" y2="28571"/>
                        <a14:foregroundMark x1="70520" y1="30159" x2="70520" y2="30159"/>
                        <a14:foregroundMark x1="3276" y1="50794" x2="3276" y2="57143"/>
                        <a14:foregroundMark x1="771" y1="65079" x2="771" y2="23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142" y="2532023"/>
            <a:ext cx="49434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B475C-7CFF-4208-996E-D36A5C76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42" y="1180716"/>
            <a:ext cx="3138234" cy="53660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9B3969-FC10-4EFA-B5B2-C1BA6D49E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44" y="1293134"/>
            <a:ext cx="2031418" cy="5253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CD2D6D-DD60-4DC8-842F-928B2353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115" y="1293134"/>
            <a:ext cx="28479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2A30A4-2117-454E-80D8-C6AC07C7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95" y="937237"/>
            <a:ext cx="9417410" cy="54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7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693DDF-D719-437A-B7A8-BF200B98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447" y="923730"/>
            <a:ext cx="9780935" cy="56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6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957E43-64D8-409F-85E6-C0BBB57CBE6F}"/>
              </a:ext>
            </a:extLst>
          </p:cNvPr>
          <p:cNvSpPr/>
          <p:nvPr/>
        </p:nvSpPr>
        <p:spPr>
          <a:xfrm>
            <a:off x="1262743" y="1740902"/>
            <a:ext cx="10605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通过日期选择框来选择日期，保证日期的格式统一，并且不容易出错：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0535A9-738D-463E-80EA-8A67E526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4" b="96552" l="3040" r="96353">
                        <a14:foregroundMark x1="40881" y1="10837" x2="14742" y2="6404"/>
                        <a14:foregroundMark x1="14742" y1="6404" x2="3343" y2="12808"/>
                        <a14:foregroundMark x1="92401" y1="26601" x2="47112" y2="24631"/>
                        <a14:foregroundMark x1="47112" y1="24631" x2="28116" y2="32020"/>
                        <a14:foregroundMark x1="28116" y1="32020" x2="27964" y2="32020"/>
                        <a14:foregroundMark x1="43921" y1="13793" x2="44833" y2="9852"/>
                        <a14:foregroundMark x1="3495" y1="12808" x2="4255" y2="76847"/>
                        <a14:foregroundMark x1="4255" y1="76847" x2="7295" y2="94089"/>
                        <a14:foregroundMark x1="7295" y1="94089" x2="8207" y2="94581"/>
                        <a14:foregroundMark x1="37690" y1="96552" x2="27964" y2="96059"/>
                        <a14:foregroundMark x1="46201" y1="14286" x2="40881" y2="7389"/>
                        <a14:foregroundMark x1="40881" y1="7389" x2="39666" y2="8867"/>
                        <a14:foregroundMark x1="48176" y1="57143" x2="88298" y2="48768"/>
                        <a14:foregroundMark x1="88298" y1="48768" x2="96353" y2="55665"/>
                        <a14:foregroundMark x1="44681" y1="95567" x2="8511" y2="955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141" y="2431952"/>
            <a:ext cx="8252245" cy="30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7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327B00-CF29-4126-ACF4-40C59F0F2591}"/>
              </a:ext>
            </a:extLst>
          </p:cNvPr>
          <p:cNvSpPr/>
          <p:nvPr/>
        </p:nvSpPr>
        <p:spPr>
          <a:xfrm>
            <a:off x="5942014" y="125233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一篇日记由两部分构成：日期和内容，这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部分可以放在一个列表中 （当前日记）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6365CA-C83D-4F55-817E-57227986FEEE}"/>
              </a:ext>
            </a:extLst>
          </p:cNvPr>
          <p:cNvSpPr/>
          <p:nvPr/>
        </p:nvSpPr>
        <p:spPr>
          <a:xfrm>
            <a:off x="6750153" y="2593877"/>
            <a:ext cx="5233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多篇日记也是一个列表（全部日记），其中的每个列表项为存放一篇日记的列表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06F67A-DFC7-43E0-A346-F87FF46E3F42}"/>
              </a:ext>
            </a:extLst>
          </p:cNvPr>
          <p:cNvSpPr/>
          <p:nvPr/>
        </p:nvSpPr>
        <p:spPr>
          <a:xfrm>
            <a:off x="6778391" y="3935418"/>
            <a:ext cx="50991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尽管“全部日记”变量的结构很复杂，不是简单的一个数字或者文本，但可以通过网络微数据库进行存取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另外，图片、声音文件等也可以同样存入网络微数据库中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0606E9-5B27-43F3-96C0-FB664583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0" b="89535" l="2851" r="95833">
                        <a14:foregroundMark x1="91667" y1="27907" x2="3728" y2="26744"/>
                        <a14:foregroundMark x1="92763" y1="77907" x2="2851" y2="77907"/>
                        <a14:foregroundMark x1="93421" y1="75581" x2="93421" y2="75581"/>
                        <a14:foregroundMark x1="95833" y1="76744" x2="95833" y2="68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2251" y="1180716"/>
            <a:ext cx="4343400" cy="8191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38ABC5-BCC2-4D6E-90B4-C37179852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07" b="97471" l="1423" r="95907">
                        <a14:foregroundMark x1="37900" y1="85287" x2="17794" y2="81839"/>
                        <a14:foregroundMark x1="17794" y1="81839" x2="17794" y2="81839"/>
                        <a14:foregroundMark x1="9253" y1="60690" x2="6050" y2="16782"/>
                        <a14:foregroundMark x1="6050" y1="16782" x2="11566" y2="7356"/>
                        <a14:foregroundMark x1="11566" y1="7356" x2="32028" y2="6207"/>
                        <a14:foregroundMark x1="32028" y1="6207" x2="32740" y2="6207"/>
                        <a14:foregroundMark x1="3737" y1="8736" x2="1779" y2="28046"/>
                        <a14:foregroundMark x1="1779" y1="28046" x2="4982" y2="65057"/>
                        <a14:foregroundMark x1="4804" y1="81839" x2="19039" y2="81609"/>
                        <a14:foregroundMark x1="19039" y1="81609" x2="39680" y2="81609"/>
                        <a14:foregroundMark x1="39680" y1="81609" x2="55872" y2="80460"/>
                        <a14:foregroundMark x1="6940" y1="88966" x2="16014" y2="96552"/>
                        <a14:foregroundMark x1="16014" y1="96552" x2="53203" y2="97701"/>
                        <a14:foregroundMark x1="31495" y1="93103" x2="43238" y2="91494"/>
                        <a14:foregroundMark x1="43238" y1="91494" x2="80605" y2="93103"/>
                        <a14:foregroundMark x1="94840" y1="66897" x2="95907" y2="67126"/>
                        <a14:backgroundMark x1="59786" y1="2759" x2="87544" y2="5287"/>
                        <a14:backgroundMark x1="94128" y1="20920" x2="94128" y2="34253"/>
                        <a14:backgroundMark x1="91637" y1="51954" x2="90391" y2="57471"/>
                        <a14:backgroundMark x1="84698" y1="82989" x2="93772" y2="86667"/>
                        <a14:backgroundMark x1="93772" y1="86667" x2="93772" y2="8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2251" y="2201119"/>
            <a:ext cx="53530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156CA1-569A-4BF9-B772-E50AA231F336}"/>
              </a:ext>
            </a:extLst>
          </p:cNvPr>
          <p:cNvSpPr/>
          <p:nvPr/>
        </p:nvSpPr>
        <p:spPr>
          <a:xfrm>
            <a:off x="1262743" y="1293134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通过标签获取数据，并赋给全局变量“全部日记”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列表“全部日记”的长度也就是日记的篇数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E76D0-4FF6-4399-9980-7D3C65043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9" b="92754" l="1391" r="98609">
                        <a14:foregroundMark x1="40834" y1="17391" x2="5815" y2="12560"/>
                        <a14:foregroundMark x1="42984" y1="19565" x2="54235" y2="20531"/>
                        <a14:foregroundMark x1="28951" y1="3865" x2="12389" y2="2899"/>
                        <a14:foregroundMark x1="2402" y1="4348" x2="1517" y2="16425"/>
                        <a14:foregroundMark x1="5057" y1="92512" x2="8470" y2="92995"/>
                        <a14:foregroundMark x1="32491" y1="87923" x2="75474" y2="80918"/>
                        <a14:foregroundMark x1="75474" y1="80918" x2="94817" y2="83816"/>
                        <a14:foregroundMark x1="98609" y1="85749" x2="98104" y2="84783"/>
                        <a14:foregroundMark x1="55626" y1="16425" x2="55626" y2="16425"/>
                        <a14:foregroundMark x1="55373" y1="15700" x2="51580" y2="15700"/>
                        <a14:foregroundMark x1="43742" y1="15459" x2="45891" y2="15459"/>
                        <a14:foregroundMark x1="24652" y1="33575" x2="20607" y2="33575"/>
                        <a14:foregroundMark x1="54741" y1="16184" x2="52086" y2="15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142" y="2267326"/>
            <a:ext cx="75342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8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688514-CFE4-49E7-B4BA-7698A346BCC6}"/>
              </a:ext>
            </a:extLst>
          </p:cNvPr>
          <p:cNvSpPr/>
          <p:nvPr/>
        </p:nvSpPr>
        <p:spPr>
          <a:xfrm>
            <a:off x="1344142" y="1566531"/>
            <a:ext cx="98692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查看日记时：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先定义为一个过程“显示当前日记”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根据日期位置从列表中找出相应的记录并显示，并有一个标签显示当前是第几篇日记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1C7619-0654-4E9A-880C-2CC75118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4" b="91022" l="2767" r="97365">
                        <a14:foregroundMark x1="3557" y1="9288" x2="7115" y2="79567"/>
                        <a14:foregroundMark x1="7115" y1="79567" x2="6851" y2="81115"/>
                        <a14:foregroundMark x1="4480" y1="77399" x2="3689" y2="82663"/>
                        <a14:foregroundMark x1="13570" y1="5263" x2="16074" y2="5263"/>
                        <a14:foregroundMark x1="89855" y1="34675" x2="91041" y2="36533"/>
                        <a14:foregroundMark x1="97365" y1="51393" x2="97365" y2="54180"/>
                        <a14:foregroundMark x1="62714" y1="88545" x2="61792" y2="91022"/>
                        <a14:foregroundMark x1="2767" y1="79257" x2="2767" y2="71207"/>
                        <a14:foregroundMark x1="3162" y1="5263" x2="3821" y2="5573"/>
                        <a14:foregroundMark x1="45982" y1="69659" x2="47958" y2="70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858" y="3007243"/>
            <a:ext cx="72294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990" y="3887648"/>
            <a:ext cx="3069434" cy="735687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实现指南针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实现日记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组件设计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实现地图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3394551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9393C7-923C-45F1-A187-FC27CA96C5C1}"/>
              </a:ext>
            </a:extLst>
          </p:cNvPr>
          <p:cNvSpPr/>
          <p:nvPr/>
        </p:nvSpPr>
        <p:spPr>
          <a:xfrm>
            <a:off x="6542924" y="1477646"/>
            <a:ext cx="46216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点击上一篇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下一篇按钮，显示当前日记，并且，如果当前已经是第一篇或者最后一篇日记，则会弹出对话框进行通知。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B14375-56F6-49B5-B3DD-CF3CDB671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9" b="98671" l="1760" r="97361">
                        <a14:foregroundMark x1="74927" y1="39037" x2="76833" y2="39701"/>
                        <a14:foregroundMark x1="7625" y1="27575" x2="6158" y2="32558"/>
                        <a14:foregroundMark x1="4399" y1="18439" x2="3666" y2="25415"/>
                        <a14:foregroundMark x1="9824" y1="32226" x2="8944" y2="36213"/>
                        <a14:foregroundMark x1="11877" y1="17774" x2="11290" y2="3654"/>
                        <a14:foregroundMark x1="29179" y1="8804" x2="45748" y2="7143"/>
                        <a14:foregroundMark x1="60117" y1="13455" x2="67302" y2="13953"/>
                        <a14:foregroundMark x1="3666" y1="58970" x2="7625" y2="79734"/>
                        <a14:foregroundMark x1="7625" y1="79734" x2="19501" y2="86379"/>
                        <a14:foregroundMark x1="19501" y1="86379" x2="27713" y2="86545"/>
                        <a14:foregroundMark x1="29912" y1="59635" x2="58651" y2="61130"/>
                        <a14:foregroundMark x1="58651" y1="61130" x2="67449" y2="60797"/>
                        <a14:foregroundMark x1="67449" y1="60797" x2="67449" y2="60797"/>
                        <a14:foregroundMark x1="43695" y1="13953" x2="52346" y2="7807"/>
                        <a14:foregroundMark x1="19062" y1="2824" x2="27713" y2="1495"/>
                        <a14:foregroundMark x1="27713" y1="1495" x2="27713" y2="1495"/>
                        <a14:foregroundMark x1="19355" y1="7309" x2="19355" y2="8472"/>
                        <a14:foregroundMark x1="56012" y1="8638" x2="55279" y2="10797"/>
                        <a14:foregroundMark x1="46628" y1="6645" x2="43842" y2="6645"/>
                        <a14:foregroundMark x1="40176" y1="14452" x2="41202" y2="14950"/>
                        <a14:foregroundMark x1="69941" y1="13455" x2="71701" y2="13455"/>
                        <a14:foregroundMark x1="67009" y1="11628" x2="70968" y2="14950"/>
                        <a14:foregroundMark x1="74487" y1="14950" x2="74927" y2="13123"/>
                        <a14:foregroundMark x1="41496" y1="35714" x2="21261" y2="35548"/>
                        <a14:foregroundMark x1="43109" y1="35880" x2="43695" y2="34551"/>
                        <a14:foregroundMark x1="57625" y1="16944" x2="59531" y2="16944"/>
                        <a14:foregroundMark x1="52933" y1="16944" x2="48827" y2="16944"/>
                        <a14:foregroundMark x1="26540" y1="5814" x2="23460" y2="5814"/>
                        <a14:foregroundMark x1="29765" y1="5648" x2="26100" y2="5482"/>
                        <a14:foregroundMark x1="34457" y1="5814" x2="31232" y2="5814"/>
                        <a14:foregroundMark x1="38856" y1="5482" x2="35777" y2="5482"/>
                        <a14:foregroundMark x1="44575" y1="57807" x2="38123" y2="57143"/>
                        <a14:foregroundMark x1="39883" y1="55814" x2="33284" y2="55648"/>
                        <a14:foregroundMark x1="17449" y1="57475" x2="19941" y2="57309"/>
                        <a14:foregroundMark x1="24340" y1="54983" x2="47067" y2="54983"/>
                        <a14:foregroundMark x1="95601" y1="59468" x2="97361" y2="56811"/>
                        <a14:foregroundMark x1="71848" y1="93355" x2="65689" y2="93522"/>
                        <a14:foregroundMark x1="9531" y1="88704" x2="9531" y2="92691"/>
                        <a14:foregroundMark x1="16716" y1="48671" x2="19795" y2="48671"/>
                        <a14:foregroundMark x1="2786" y1="98671" x2="1760" y2="97674"/>
                        <a14:foregroundMark x1="72434" y1="58638" x2="82845" y2="58638"/>
                        <a14:foregroundMark x1="82845" y1="58638" x2="94721" y2="57309"/>
                        <a14:foregroundMark x1="47654" y1="63953" x2="67009" y2="639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7397" y="1076881"/>
            <a:ext cx="5458695" cy="535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7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C45CEE-F2D6-4341-B295-9BC070812B5B}"/>
              </a:ext>
            </a:extLst>
          </p:cNvPr>
          <p:cNvSpPr/>
          <p:nvPr/>
        </p:nvSpPr>
        <p:spPr>
          <a:xfrm>
            <a:off x="1536833" y="4928135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清除日记时，首先要将全局变量全部日记设为空列表，并且更新网络微数据库的值，最后更新标签中“第几篇”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“共几篇”的值。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4EC5A1-6996-48F0-9795-4FDFF146F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68" b="96429" l="3497" r="97762">
                        <a14:foregroundMark x1="33147" y1="6169" x2="3916" y2="7792"/>
                        <a14:foregroundMark x1="3916" y1="7792" x2="5315" y2="94481"/>
                        <a14:foregroundMark x1="20420" y1="96753" x2="20420" y2="96753"/>
                        <a14:foregroundMark x1="25175" y1="96753" x2="26573" y2="96429"/>
                        <a14:foregroundMark x1="90629" y1="56818" x2="96364" y2="56818"/>
                        <a14:foregroundMark x1="96224" y1="83117" x2="97762" y2="83117"/>
                        <a14:foregroundMark x1="32587" y1="96104" x2="30070" y2="957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1164" y="1413510"/>
            <a:ext cx="68103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实现日记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7CA452-E8D7-44A7-AE61-BE4BB4C01F5F}"/>
              </a:ext>
            </a:extLst>
          </p:cNvPr>
          <p:cNvSpPr/>
          <p:nvPr/>
        </p:nvSpPr>
        <p:spPr>
          <a:xfrm>
            <a:off x="1303463" y="1243697"/>
            <a:ext cx="36215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考虑网络访问可能出错问题：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2AEB436-5F05-4505-B92C-DDFDCE10E18E}"/>
              </a:ext>
            </a:extLst>
          </p:cNvPr>
          <p:cNvSpPr/>
          <p:nvPr/>
        </p:nvSpPr>
        <p:spPr>
          <a:xfrm>
            <a:off x="1404567" y="3429000"/>
            <a:ext cx="6699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当进入日记屏幕时，在初始化时应该要先取回所有日记：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1B31D2-BD8D-4E57-8185-50574735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96" b="94156" l="2273" r="96488">
                        <a14:foregroundMark x1="57438" y1="20779" x2="7025" y2="28571"/>
                        <a14:foregroundMark x1="7025" y1="28571" x2="2893" y2="64286"/>
                        <a14:foregroundMark x1="2893" y1="64286" x2="6612" y2="82468"/>
                        <a14:foregroundMark x1="5579" y1="14286" x2="28099" y2="14286"/>
                        <a14:foregroundMark x1="58678" y1="12987" x2="60124" y2="14286"/>
                        <a14:foregroundMark x1="95041" y1="62338" x2="96488" y2="64935"/>
                        <a14:foregroundMark x1="60331" y1="92208" x2="55372" y2="92857"/>
                        <a14:foregroundMark x1="2273" y1="85065" x2="13017" y2="88312"/>
                        <a14:foregroundMark x1="22107" y1="90909" x2="31198" y2="91558"/>
                        <a14:foregroundMark x1="40083" y1="92857" x2="51033" y2="94805"/>
                        <a14:foregroundMark x1="61570" y1="9091" x2="14876" y2="38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423" y="1735817"/>
            <a:ext cx="5357254" cy="1466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7DC783-7469-42FB-AC5E-FEC4F75D2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654" b="92308" l="2469" r="97037">
                        <a14:foregroundMark x1="53333" y1="14423" x2="9630" y2="14423"/>
                        <a14:foregroundMark x1="9630" y1="14423" x2="4444" y2="35577"/>
                        <a14:foregroundMark x1="4444" y1="35577" x2="4444" y2="68269"/>
                        <a14:foregroundMark x1="4444" y1="68269" x2="10123" y2="87500"/>
                        <a14:foregroundMark x1="10123" y1="87500" x2="40741" y2="93269"/>
                        <a14:foregroundMark x1="40741" y1="93269" x2="43151" y2="92946"/>
                        <a14:foregroundMark x1="48687" y1="92308" x2="52099" y2="92308"/>
                        <a14:foregroundMark x1="3951" y1="46154" x2="6173" y2="61538"/>
                        <a14:foregroundMark x1="14568" y1="57692" x2="52840" y2="52885"/>
                        <a14:foregroundMark x1="82469" y1="72115" x2="93827" y2="72115"/>
                        <a14:foregroundMark x1="3457" y1="15385" x2="2716" y2="28846"/>
                        <a14:foregroundMark x1="97037" y1="73077" x2="97037" y2="68269"/>
                        <a14:backgroundMark x1="42469" y1="97115" x2="47901" y2="971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423" y="4043074"/>
            <a:ext cx="7269898" cy="18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课堂小练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B628E7-C4AD-4B63-9EDC-F25921AEB837}"/>
              </a:ext>
            </a:extLst>
          </p:cNvPr>
          <p:cNvSpPr/>
          <p:nvPr/>
        </p:nvSpPr>
        <p:spPr>
          <a:xfrm>
            <a:off x="1262743" y="1180716"/>
            <a:ext cx="10331115" cy="578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 dirty="0">
                <a:latin typeface="黑体" pitchFamily="2" charset="-122"/>
                <a:ea typeface="微软雅黑"/>
                <a:cs typeface="微软雅黑"/>
              </a:rPr>
              <a:t>小朋友们，现在来亲自动手实践旅行小背包的开发过程吧</a:t>
            </a:r>
            <a:r>
              <a:rPr kumimoji="1" lang="en-US" altLang="zh-CN" sz="2400" dirty="0">
                <a:latin typeface="黑体" pitchFamily="2" charset="-122"/>
                <a:ea typeface="微软雅黑"/>
                <a:cs typeface="微软雅黑"/>
              </a:rPr>
              <a:t>~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sz="2400" dirty="0">
                <a:latin typeface="黑体" pitchFamily="2" charset="-122"/>
                <a:ea typeface="微软雅黑"/>
                <a:cs typeface="微软雅黑"/>
              </a:rPr>
              <a:t>接下来还有一个小任务噢，看看谁能正确完成呢？</a:t>
            </a:r>
            <a:endParaRPr kumimoji="1" lang="en-US" altLang="zh-CN" sz="2400" dirty="0">
              <a:latin typeface="黑体" pitchFamily="2" charset="-122"/>
              <a:ea typeface="微软雅黑"/>
              <a:cs typeface="微软雅黑"/>
            </a:endParaRPr>
          </a:p>
          <a:p>
            <a:pPr>
              <a:spcBef>
                <a:spcPct val="20000"/>
              </a:spcBef>
            </a:pP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  <a:cs typeface="微软雅黑"/>
            </a:endParaRPr>
          </a:p>
          <a:p>
            <a:pPr>
              <a:spcBef>
                <a:spcPct val="20000"/>
              </a:spcBef>
            </a:pP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提问：</a:t>
            </a: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</a:endParaRPr>
          </a:p>
          <a:p>
            <a:pPr>
              <a:spcBef>
                <a:spcPct val="20000"/>
              </a:spcBef>
            </a:pP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Activity</a:t>
            </a: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启动器的用途是？</a:t>
            </a: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A.</a:t>
            </a: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用于执行访问网站</a:t>
            </a: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B.</a:t>
            </a: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用于展示选择热门景点</a:t>
            </a: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C.</a:t>
            </a: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用于启动其他</a:t>
            </a: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APP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D.</a:t>
            </a:r>
            <a:r>
              <a:rPr kumimoji="1" lang="zh-CN" altLang="en-US" sz="2400" dirty="0">
                <a:solidFill>
                  <a:schemeClr val="bg1"/>
                </a:solidFill>
                <a:latin typeface="黑体" pitchFamily="2" charset="-122"/>
                <a:ea typeface="微软雅黑"/>
              </a:rPr>
              <a:t>用于显示访问的网页信息</a:t>
            </a:r>
            <a:endParaRPr kumimoji="1" lang="en-US" altLang="zh-CN" sz="2400" dirty="0">
              <a:solidFill>
                <a:schemeClr val="bg1"/>
              </a:solidFill>
              <a:latin typeface="黑体" pitchFamily="2" charset="-122"/>
              <a:ea typeface="微软雅黑"/>
            </a:endParaRPr>
          </a:p>
          <a:p>
            <a:pPr>
              <a:spcBef>
                <a:spcPct val="20000"/>
              </a:spcBef>
            </a:pPr>
            <a:r>
              <a:rPr kumimoji="1" lang="zh-CN" altLang="en-US" sz="2400" dirty="0">
                <a:solidFill>
                  <a:srgbClr val="FF0000"/>
                </a:solidFill>
                <a:latin typeface="黑体" pitchFamily="2" charset="-122"/>
                <a:ea typeface="微软雅黑"/>
                <a:cs typeface="微软雅黑"/>
              </a:rPr>
              <a:t>答案：</a:t>
            </a:r>
            <a:r>
              <a:rPr kumimoji="1" lang="en-US" altLang="zh-CN" sz="2400" dirty="0">
                <a:solidFill>
                  <a:srgbClr val="FF0000"/>
                </a:solidFill>
                <a:latin typeface="黑体" pitchFamily="2" charset="-122"/>
                <a:ea typeface="微软雅黑"/>
                <a:cs typeface="微软雅黑"/>
              </a:rPr>
              <a:t>C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rgbClr val="FF0000"/>
              </a:solidFill>
              <a:latin typeface="黑体" pitchFamily="2" charset="-122"/>
              <a:ea typeface="微软雅黑"/>
              <a:cs typeface="微软雅黑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None/>
            </a:pPr>
            <a:endParaRPr kumimoji="1" lang="zh-CN" altLang="en-US" sz="2400" dirty="0">
              <a:solidFill>
                <a:srgbClr val="FF0000"/>
              </a:solidFill>
              <a:latin typeface="黑体" pitchFamily="2" charset="-122"/>
              <a:ea typeface="微软雅黑"/>
              <a:cs typeface="微软雅黑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CN" sz="2400" dirty="0">
              <a:solidFill>
                <a:srgbClr val="FF0000"/>
              </a:solidFill>
              <a:latin typeface="黑体" pitchFamily="2" charset="-122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8DA7-B01B-4639-B449-7BB0C131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4" y="1126458"/>
            <a:ext cx="2910446" cy="50484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4962A3-6066-4D83-9646-CB7996568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44" y="1180716"/>
            <a:ext cx="1999284" cy="51226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1211E4-0492-4DFC-8384-3947B753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799" y="1158525"/>
            <a:ext cx="2419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0F66EA-8EB2-4FD1-9D41-135BCB0F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67" y="1060768"/>
            <a:ext cx="80676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54C6C7F-1646-4DCC-9D45-7188F83F6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47904"/>
              </p:ext>
            </p:extLst>
          </p:nvPr>
        </p:nvGraphicFramePr>
        <p:xfrm>
          <a:off x="491489" y="1040598"/>
          <a:ext cx="11479685" cy="5388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5937">
                  <a:extLst>
                    <a:ext uri="{9D8B030D-6E8A-4147-A177-3AD203B41FA5}">
                      <a16:colId xmlns:a16="http://schemas.microsoft.com/office/drawing/2014/main" val="3707206335"/>
                    </a:ext>
                  </a:extLst>
                </a:gridCol>
                <a:gridCol w="2295937">
                  <a:extLst>
                    <a:ext uri="{9D8B030D-6E8A-4147-A177-3AD203B41FA5}">
                      <a16:colId xmlns:a16="http://schemas.microsoft.com/office/drawing/2014/main" val="744763127"/>
                    </a:ext>
                  </a:extLst>
                </a:gridCol>
                <a:gridCol w="2295937">
                  <a:extLst>
                    <a:ext uri="{9D8B030D-6E8A-4147-A177-3AD203B41FA5}">
                      <a16:colId xmlns:a16="http://schemas.microsoft.com/office/drawing/2014/main" val="2183242205"/>
                    </a:ext>
                  </a:extLst>
                </a:gridCol>
                <a:gridCol w="2295937">
                  <a:extLst>
                    <a:ext uri="{9D8B030D-6E8A-4147-A177-3AD203B41FA5}">
                      <a16:colId xmlns:a16="http://schemas.microsoft.com/office/drawing/2014/main" val="1445203333"/>
                    </a:ext>
                  </a:extLst>
                </a:gridCol>
                <a:gridCol w="2295937">
                  <a:extLst>
                    <a:ext uri="{9D8B030D-6E8A-4147-A177-3AD203B41FA5}">
                      <a16:colId xmlns:a16="http://schemas.microsoft.com/office/drawing/2014/main" val="1735997086"/>
                    </a:ext>
                  </a:extLst>
                </a:gridCol>
              </a:tblGrid>
              <a:tr h="34837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32210"/>
                  </a:ext>
                </a:extLst>
              </a:tr>
              <a:tr h="107574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用于展示选择热门景点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列表选择框</a:t>
                      </a:r>
                      <a:r>
                        <a:rPr lang="en-US" altLang="zh-CN" sz="2000" dirty="0"/>
                        <a:t>_</a:t>
                      </a:r>
                      <a:r>
                        <a:rPr lang="zh-CN" altLang="en-US" sz="2000" dirty="0"/>
                        <a:t>热门景点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颜色：红棕色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文本颜色：白色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文本：访问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104392"/>
                  </a:ext>
                </a:extLst>
              </a:tr>
              <a:tr h="1538652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Web</a:t>
                      </a:r>
                      <a:r>
                        <a:rPr lang="zh-CN" altLang="en-US" sz="2000" dirty="0"/>
                        <a:t>浏览框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用于显示访问的页面信息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Web</a:t>
                      </a:r>
                      <a:r>
                        <a:rPr lang="zh-CN" altLang="en-US" sz="2000" dirty="0"/>
                        <a:t>浏览框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首页地址：</a:t>
                      </a:r>
                      <a:r>
                        <a:rPr lang="en-US" altLang="zh-CN" sz="2000" dirty="0">
                          <a:hlinkClick r:id="rId2"/>
                        </a:rPr>
                        <a:t>http://map.baidu.com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允许使用位置信息：勾选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211463"/>
                  </a:ext>
                </a:extLst>
              </a:tr>
              <a:tr h="1325923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列表选择框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用于展示选择热门景点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列表选择框</a:t>
                      </a:r>
                      <a:r>
                        <a:rPr lang="en-US" altLang="zh-CN" sz="2000" dirty="0"/>
                        <a:t>_</a:t>
                      </a:r>
                      <a:r>
                        <a:rPr lang="zh-CN" altLang="en-US" sz="2000" dirty="0"/>
                        <a:t>热门景点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颜色：红棕色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文本颜色：白色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文本：热门景点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26037"/>
                  </a:ext>
                </a:extLst>
              </a:tr>
              <a:tr h="95802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Activity</a:t>
                      </a:r>
                      <a:r>
                        <a:rPr lang="zh-CN" altLang="en-US" sz="2000" dirty="0"/>
                        <a:t>启动器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通信连接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用于启动其他</a:t>
                      </a:r>
                      <a:r>
                        <a:rPr lang="en-US" altLang="zh-CN" sz="2000" dirty="0"/>
                        <a:t>app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Activity</a:t>
                      </a:r>
                      <a:r>
                        <a:rPr lang="zh-CN" altLang="en-US" sz="2000" dirty="0"/>
                        <a:t>启动器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Action</a:t>
                      </a:r>
                      <a:r>
                        <a:rPr lang="zh-CN" altLang="en-US" sz="2000" dirty="0"/>
                        <a:t>：</a:t>
                      </a:r>
                      <a:r>
                        <a:rPr lang="en-US" altLang="zh-CN" sz="2000" dirty="0" err="1"/>
                        <a:t>android.intent.action.VIEW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52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72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A57D7B-D970-4B77-94F2-8A328BA8D98B}"/>
              </a:ext>
            </a:extLst>
          </p:cNvPr>
          <p:cNvSpPr/>
          <p:nvPr/>
        </p:nvSpPr>
        <p:spPr>
          <a:xfrm>
            <a:off x="815960" y="1566531"/>
            <a:ext cx="38534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将</a:t>
            </a:r>
            <a:r>
              <a:rPr kumimoji="1" lang="en-US" altLang="zh-CN" sz="2000" dirty="0"/>
              <a:t>URL</a:t>
            </a:r>
            <a:r>
              <a:rPr kumimoji="1" lang="zh-CN" altLang="en-US" sz="2000" dirty="0"/>
              <a:t>链接地址传递给</a:t>
            </a:r>
            <a:r>
              <a:rPr kumimoji="1" lang="en-US" altLang="zh-CN" sz="2000" dirty="0"/>
              <a:t>Web</a:t>
            </a:r>
            <a:r>
              <a:rPr kumimoji="1" lang="zh-CN" altLang="en-US" sz="2000" dirty="0"/>
              <a:t>浏览框组件来“访问网页”：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比如：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希望获取经纬度为（</a:t>
            </a:r>
            <a:r>
              <a:rPr kumimoji="1" lang="en-US" altLang="zh-CN" sz="2000" dirty="0"/>
              <a:t>45.76, 126.70</a:t>
            </a:r>
            <a:r>
              <a:rPr kumimoji="1" lang="zh-CN" altLang="en-US" sz="2000" dirty="0"/>
              <a:t>）的谷歌地图，访问网页方法的参数构成为</a:t>
            </a:r>
            <a:r>
              <a:rPr kumimoji="1" lang="en-US" altLang="zh-CN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http://maps.google.com/maps?q=45.76, 126.70</a:t>
            </a:r>
            <a:r>
              <a:rPr kumimoji="1" lang="zh-CN" altLang="en-US" sz="2000" dirty="0"/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35E18C-C5F9-472F-A059-3F282833F5D3}"/>
              </a:ext>
            </a:extLst>
          </p:cNvPr>
          <p:cNvSpPr/>
          <p:nvPr/>
        </p:nvSpPr>
        <p:spPr>
          <a:xfrm>
            <a:off x="6352673" y="1566531"/>
            <a:ext cx="48484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为了调用</a:t>
            </a:r>
            <a:r>
              <a:rPr kumimoji="1" lang="en-US" altLang="zh-CN" sz="2000" dirty="0"/>
              <a:t>Android</a:t>
            </a:r>
            <a:r>
              <a:rPr kumimoji="1" lang="zh-CN" altLang="en-US" sz="2000" dirty="0"/>
              <a:t>手机上的另外一个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，当前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必须向</a:t>
            </a:r>
            <a:r>
              <a:rPr kumimoji="1" lang="en-US" altLang="zh-CN" sz="2000" dirty="0"/>
              <a:t>Android</a:t>
            </a:r>
            <a:r>
              <a:rPr kumimoji="1" lang="zh-CN" altLang="en-US" sz="2000" dirty="0"/>
              <a:t>操作系统发出一个特别的信号，这个信号被称为</a:t>
            </a:r>
            <a:r>
              <a:rPr kumimoji="1" lang="en-US" altLang="zh-CN" sz="2000" b="1" dirty="0"/>
              <a:t>Intent</a:t>
            </a:r>
            <a:r>
              <a:rPr kumimoji="1" lang="zh-CN" altLang="en-US" sz="2000" dirty="0"/>
              <a:t>。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Intent</a:t>
            </a:r>
            <a:r>
              <a:rPr kumimoji="1" lang="zh-CN" altLang="en-US" sz="2000" dirty="0"/>
              <a:t>是一个处理某事的请求。操作系统将该信息传给知道如何处理它的适当</a:t>
            </a:r>
            <a:r>
              <a:rPr kumimoji="1" lang="en-US" altLang="zh-CN" sz="2000" dirty="0"/>
              <a:t>App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为了生成</a:t>
            </a:r>
            <a:r>
              <a:rPr kumimoji="1" lang="en-US" altLang="zh-CN" sz="2000" dirty="0"/>
              <a:t>Intent</a:t>
            </a:r>
            <a:r>
              <a:rPr kumimoji="1" lang="zh-CN" altLang="en-US" sz="2000" dirty="0"/>
              <a:t>信号，需要包含一个</a:t>
            </a:r>
            <a:r>
              <a:rPr kumimoji="1" lang="en-US" altLang="zh-CN" sz="2000" dirty="0"/>
              <a:t>Activity</a:t>
            </a:r>
            <a:r>
              <a:rPr kumimoji="1" lang="zh-CN" altLang="en-US" sz="2000" dirty="0"/>
              <a:t>启动器组件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DA283B-A7C5-4A61-80EB-B3B375A5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43" b="89431" l="2439" r="96341">
                        <a14:foregroundMark x1="31185" y1="24390" x2="5052" y2="19512"/>
                        <a14:foregroundMark x1="5052" y1="19512" x2="2613" y2="61789"/>
                        <a14:foregroundMark x1="2613" y1="61789" x2="12021" y2="83740"/>
                        <a14:foregroundMark x1="12021" y1="83740" x2="26829" y2="85366"/>
                        <a14:foregroundMark x1="49303" y1="67480" x2="96341" y2="707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812" y="4687627"/>
            <a:ext cx="54673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0246B66-07EC-4704-8311-5A16A981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3463" y="2026108"/>
            <a:ext cx="9948253" cy="231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A476C35-083A-4E3C-986A-CBEFEA0491E1}"/>
              </a:ext>
            </a:extLst>
          </p:cNvPr>
          <p:cNvSpPr/>
          <p:nvPr/>
        </p:nvSpPr>
        <p:spPr>
          <a:xfrm>
            <a:off x="1262743" y="140335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2000" dirty="0"/>
              <a:t>向地图</a:t>
            </a:r>
            <a:r>
              <a:rPr lang="en-US" altLang="zh-CN" sz="2000" dirty="0"/>
              <a:t>App</a:t>
            </a:r>
            <a:r>
              <a:rPr lang="zh-CN" altLang="en-US" sz="2000" dirty="0"/>
              <a:t>传递位置的</a:t>
            </a:r>
            <a:r>
              <a:rPr lang="en-US" altLang="zh-CN" sz="2000" dirty="0"/>
              <a:t>4</a:t>
            </a:r>
            <a:r>
              <a:rPr lang="zh-CN" altLang="en-US" sz="2000" dirty="0"/>
              <a:t>种方法： 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4353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实现地图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5F3AC6-351F-40FC-B354-1A3671E2DCBB}"/>
              </a:ext>
            </a:extLst>
          </p:cNvPr>
          <p:cNvSpPr txBox="1"/>
          <p:nvPr/>
        </p:nvSpPr>
        <p:spPr>
          <a:xfrm>
            <a:off x="629694" y="4356783"/>
            <a:ext cx="9883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该部分代码逻辑为：有三个热门景点可以直接访问。选中其中一个，该地点的地图地址就会返回在输入框上，此时点击</a:t>
            </a:r>
            <a:r>
              <a:rPr lang="en-US" altLang="zh-CN" sz="2000" dirty="0"/>
              <a:t>”</a:t>
            </a:r>
            <a:r>
              <a:rPr lang="zh-CN" altLang="en-US" sz="2000" dirty="0"/>
              <a:t>访问</a:t>
            </a:r>
            <a:r>
              <a:rPr lang="en-US" altLang="zh-CN" sz="2000" dirty="0"/>
              <a:t>”</a:t>
            </a:r>
            <a:r>
              <a:rPr lang="zh-CN" altLang="en-US" sz="2000" dirty="0"/>
              <a:t>按钮即可调用该景点的地图。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1519E-5F62-4680-83F8-BD8B4BFD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89844" l="792" r="97757">
                        <a14:foregroundMark x1="13456" y1="35547" x2="41689" y2="40234"/>
                        <a14:foregroundMark x1="41689" y1="40234" x2="68206" y2="32031"/>
                        <a14:foregroundMark x1="68206" y1="32031" x2="73087" y2="35156"/>
                        <a14:foregroundMark x1="5805" y1="76172" x2="5805" y2="76172"/>
                        <a14:foregroundMark x1="2639" y1="35547" x2="2639" y2="35547"/>
                        <a14:foregroundMark x1="1055" y1="71094" x2="1055" y2="71094"/>
                        <a14:foregroundMark x1="4749" y1="8203" x2="31794" y2="6250"/>
                        <a14:foregroundMark x1="93931" y1="86328" x2="91953" y2="65234"/>
                        <a14:foregroundMark x1="97757" y1="73047" x2="97757" y2="73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02" y="1822689"/>
            <a:ext cx="5948557" cy="20090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946EE6-E693-4B84-8C7A-38F6B7E4C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7" b="93993" l="3353" r="96879">
                        <a14:foregroundMark x1="4393" y1="13428" x2="66358" y2="17314"/>
                        <a14:foregroundMark x1="15491" y1="4947" x2="3353" y2="4947"/>
                        <a14:foregroundMark x1="2543" y1="36042" x2="3699" y2="91519"/>
                        <a14:foregroundMark x1="3699" y1="91519" x2="6821" y2="94346"/>
                        <a14:foregroundMark x1="96879" y1="69258" x2="72254" y2="68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1544" y="1208379"/>
            <a:ext cx="5335554" cy="27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812</Words>
  <Application>Microsoft Office PowerPoint</Application>
  <PresentationFormat>宽屏</PresentationFormat>
  <Paragraphs>103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2020-03-03T07:53:22Z</dcterms:modified>
</cp:coreProperties>
</file>